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81" r:id="rId4"/>
    <p:sldId id="273" r:id="rId5"/>
    <p:sldId id="274" r:id="rId6"/>
    <p:sldId id="280" r:id="rId7"/>
    <p:sldId id="275" r:id="rId8"/>
    <p:sldId id="276" r:id="rId9"/>
    <p:sldId id="278" r:id="rId10"/>
    <p:sldId id="277" r:id="rId11"/>
    <p:sldId id="279" r:id="rId12"/>
    <p:sldId id="261" r:id="rId13"/>
    <p:sldId id="270" r:id="rId14"/>
    <p:sldId id="267" r:id="rId15"/>
    <p:sldId id="271"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34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D0EF698-147C-48F8-8394-56C0827FCBD1}" type="datetimeFigureOut">
              <a:rPr lang="en-AU" smtClean="0"/>
              <a:t>7/02/2017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220E22-4D34-4468-9295-AF8FDA3583A7}" type="slidenum">
              <a:rPr lang="en-AU" smtClean="0"/>
              <a:t>‹#›</a:t>
            </a:fld>
            <a:endParaRPr lang="en-AU"/>
          </a:p>
        </p:txBody>
      </p:sp>
    </p:spTree>
    <p:extLst>
      <p:ext uri="{BB962C8B-B14F-4D97-AF65-F5344CB8AC3E}">
        <p14:creationId xmlns:p14="http://schemas.microsoft.com/office/powerpoint/2010/main" val="801302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D0EF698-147C-48F8-8394-56C0827FCBD1}" type="datetimeFigureOut">
              <a:rPr lang="en-AU" smtClean="0"/>
              <a:t>7/02/2017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220E22-4D34-4468-9295-AF8FDA3583A7}" type="slidenum">
              <a:rPr lang="en-AU" smtClean="0"/>
              <a:t>‹#›</a:t>
            </a:fld>
            <a:endParaRPr lang="en-AU"/>
          </a:p>
        </p:txBody>
      </p:sp>
    </p:spTree>
    <p:extLst>
      <p:ext uri="{BB962C8B-B14F-4D97-AF65-F5344CB8AC3E}">
        <p14:creationId xmlns:p14="http://schemas.microsoft.com/office/powerpoint/2010/main" val="3585094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D0EF698-147C-48F8-8394-56C0827FCBD1}" type="datetimeFigureOut">
              <a:rPr lang="en-AU" smtClean="0"/>
              <a:t>7/02/2017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220E22-4D34-4468-9295-AF8FDA3583A7}" type="slidenum">
              <a:rPr lang="en-AU" smtClean="0"/>
              <a:t>‹#›</a:t>
            </a:fld>
            <a:endParaRPr lang="en-AU"/>
          </a:p>
        </p:txBody>
      </p:sp>
    </p:spTree>
    <p:extLst>
      <p:ext uri="{BB962C8B-B14F-4D97-AF65-F5344CB8AC3E}">
        <p14:creationId xmlns:p14="http://schemas.microsoft.com/office/powerpoint/2010/main" val="304958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D0EF698-147C-48F8-8394-56C0827FCBD1}" type="datetimeFigureOut">
              <a:rPr lang="en-AU" smtClean="0"/>
              <a:t>7/02/2017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220E22-4D34-4468-9295-AF8FDA3583A7}" type="slidenum">
              <a:rPr lang="en-AU" smtClean="0"/>
              <a:t>‹#›</a:t>
            </a:fld>
            <a:endParaRPr lang="en-AU"/>
          </a:p>
        </p:txBody>
      </p:sp>
    </p:spTree>
    <p:extLst>
      <p:ext uri="{BB962C8B-B14F-4D97-AF65-F5344CB8AC3E}">
        <p14:creationId xmlns:p14="http://schemas.microsoft.com/office/powerpoint/2010/main" val="35222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0EF698-147C-48F8-8394-56C0827FCBD1}" type="datetimeFigureOut">
              <a:rPr lang="en-AU" smtClean="0"/>
              <a:t>7/02/2017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9220E22-4D34-4468-9295-AF8FDA3583A7}" type="slidenum">
              <a:rPr lang="en-AU" smtClean="0"/>
              <a:t>‹#›</a:t>
            </a:fld>
            <a:endParaRPr lang="en-AU"/>
          </a:p>
        </p:txBody>
      </p:sp>
    </p:spTree>
    <p:extLst>
      <p:ext uri="{BB962C8B-B14F-4D97-AF65-F5344CB8AC3E}">
        <p14:creationId xmlns:p14="http://schemas.microsoft.com/office/powerpoint/2010/main" val="326646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D0EF698-147C-48F8-8394-56C0827FCBD1}" type="datetimeFigureOut">
              <a:rPr lang="en-AU" smtClean="0"/>
              <a:t>7/02/2017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9220E22-4D34-4468-9295-AF8FDA3583A7}" type="slidenum">
              <a:rPr lang="en-AU" smtClean="0"/>
              <a:t>‹#›</a:t>
            </a:fld>
            <a:endParaRPr lang="en-AU"/>
          </a:p>
        </p:txBody>
      </p:sp>
    </p:spTree>
    <p:extLst>
      <p:ext uri="{BB962C8B-B14F-4D97-AF65-F5344CB8AC3E}">
        <p14:creationId xmlns:p14="http://schemas.microsoft.com/office/powerpoint/2010/main" val="109624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D0EF698-147C-48F8-8394-56C0827FCBD1}" type="datetimeFigureOut">
              <a:rPr lang="en-AU" smtClean="0"/>
              <a:t>7/02/2017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9220E22-4D34-4468-9295-AF8FDA3583A7}" type="slidenum">
              <a:rPr lang="en-AU" smtClean="0"/>
              <a:t>‹#›</a:t>
            </a:fld>
            <a:endParaRPr lang="en-AU"/>
          </a:p>
        </p:txBody>
      </p:sp>
    </p:spTree>
    <p:extLst>
      <p:ext uri="{BB962C8B-B14F-4D97-AF65-F5344CB8AC3E}">
        <p14:creationId xmlns:p14="http://schemas.microsoft.com/office/powerpoint/2010/main" val="6706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D0EF698-147C-48F8-8394-56C0827FCBD1}" type="datetimeFigureOut">
              <a:rPr lang="en-AU" smtClean="0"/>
              <a:t>7/02/2017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9220E22-4D34-4468-9295-AF8FDA3583A7}" type="slidenum">
              <a:rPr lang="en-AU" smtClean="0"/>
              <a:t>‹#›</a:t>
            </a:fld>
            <a:endParaRPr lang="en-AU"/>
          </a:p>
        </p:txBody>
      </p:sp>
    </p:spTree>
    <p:extLst>
      <p:ext uri="{BB962C8B-B14F-4D97-AF65-F5344CB8AC3E}">
        <p14:creationId xmlns:p14="http://schemas.microsoft.com/office/powerpoint/2010/main" val="44913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EF698-147C-48F8-8394-56C0827FCBD1}" type="datetimeFigureOut">
              <a:rPr lang="en-AU" smtClean="0"/>
              <a:t>7/02/2017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9220E22-4D34-4468-9295-AF8FDA3583A7}" type="slidenum">
              <a:rPr lang="en-AU" smtClean="0"/>
              <a:t>‹#›</a:t>
            </a:fld>
            <a:endParaRPr lang="en-AU"/>
          </a:p>
        </p:txBody>
      </p:sp>
    </p:spTree>
    <p:extLst>
      <p:ext uri="{BB962C8B-B14F-4D97-AF65-F5344CB8AC3E}">
        <p14:creationId xmlns:p14="http://schemas.microsoft.com/office/powerpoint/2010/main" val="138278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EF698-147C-48F8-8394-56C0827FCBD1}" type="datetimeFigureOut">
              <a:rPr lang="en-AU" smtClean="0"/>
              <a:t>7/02/2017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9220E22-4D34-4468-9295-AF8FDA3583A7}" type="slidenum">
              <a:rPr lang="en-AU" smtClean="0"/>
              <a:t>‹#›</a:t>
            </a:fld>
            <a:endParaRPr lang="en-AU"/>
          </a:p>
        </p:txBody>
      </p:sp>
    </p:spTree>
    <p:extLst>
      <p:ext uri="{BB962C8B-B14F-4D97-AF65-F5344CB8AC3E}">
        <p14:creationId xmlns:p14="http://schemas.microsoft.com/office/powerpoint/2010/main" val="3558025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EF698-147C-48F8-8394-56C0827FCBD1}" type="datetimeFigureOut">
              <a:rPr lang="en-AU" smtClean="0"/>
              <a:t>7/02/2017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9220E22-4D34-4468-9295-AF8FDA3583A7}" type="slidenum">
              <a:rPr lang="en-AU" smtClean="0"/>
              <a:t>‹#›</a:t>
            </a:fld>
            <a:endParaRPr lang="en-AU"/>
          </a:p>
        </p:txBody>
      </p:sp>
    </p:spTree>
    <p:extLst>
      <p:ext uri="{BB962C8B-B14F-4D97-AF65-F5344CB8AC3E}">
        <p14:creationId xmlns:p14="http://schemas.microsoft.com/office/powerpoint/2010/main" val="3221421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EF698-147C-48F8-8394-56C0827FCBD1}" type="datetimeFigureOut">
              <a:rPr lang="en-AU" smtClean="0"/>
              <a:t>7/02/2017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20E22-4D34-4468-9295-AF8FDA3583A7}" type="slidenum">
              <a:rPr lang="en-AU" smtClean="0"/>
              <a:t>‹#›</a:t>
            </a:fld>
            <a:endParaRPr lang="en-AU"/>
          </a:p>
        </p:txBody>
      </p:sp>
    </p:spTree>
    <p:extLst>
      <p:ext uri="{BB962C8B-B14F-4D97-AF65-F5344CB8AC3E}">
        <p14:creationId xmlns:p14="http://schemas.microsoft.com/office/powerpoint/2010/main" val="432492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33" y="3356992"/>
            <a:ext cx="9144000" cy="3652798"/>
          </a:xfrm>
          <a:prstGeom prst="rect">
            <a:avLst/>
          </a:prstGeom>
        </p:spPr>
      </p:pic>
      <p:sp>
        <p:nvSpPr>
          <p:cNvPr id="2" name="Title 1"/>
          <p:cNvSpPr>
            <a:spLocks noGrp="1"/>
          </p:cNvSpPr>
          <p:nvPr>
            <p:ph type="ctrTitle"/>
          </p:nvPr>
        </p:nvSpPr>
        <p:spPr>
          <a:xfrm>
            <a:off x="1115616" y="332656"/>
            <a:ext cx="7164288" cy="2448271"/>
          </a:xfrm>
        </p:spPr>
        <p:txBody>
          <a:bodyPr>
            <a:normAutofit/>
          </a:bodyPr>
          <a:lstStyle/>
          <a:p>
            <a:r>
              <a:rPr lang="en-AU" sz="2400" dirty="0" smtClean="0">
                <a:latin typeface="+mn-lt"/>
              </a:rPr>
              <a:t>Snyder’s hope theory,</a:t>
            </a:r>
            <a:endParaRPr lang="en-AU" sz="2400" dirty="0">
              <a:latin typeface="+mn-lt"/>
            </a:endParaRPr>
          </a:p>
        </p:txBody>
      </p:sp>
      <p:sp>
        <p:nvSpPr>
          <p:cNvPr id="3" name="Subtitle 2"/>
          <p:cNvSpPr>
            <a:spLocks noGrp="1"/>
          </p:cNvSpPr>
          <p:nvPr>
            <p:ph type="subTitle" idx="1"/>
          </p:nvPr>
        </p:nvSpPr>
        <p:spPr>
          <a:xfrm>
            <a:off x="1403648" y="2852936"/>
            <a:ext cx="6480720" cy="2497832"/>
          </a:xfrm>
        </p:spPr>
        <p:txBody>
          <a:bodyPr>
            <a:normAutofit/>
          </a:bodyPr>
          <a:lstStyle/>
          <a:p>
            <a:r>
              <a:rPr lang="en-AU" sz="2400" dirty="0">
                <a:solidFill>
                  <a:schemeClr val="tx1"/>
                </a:solidFill>
              </a:rPr>
              <a:t>H</a:t>
            </a:r>
            <a:r>
              <a:rPr lang="en-AU" sz="2400" dirty="0" smtClean="0">
                <a:solidFill>
                  <a:schemeClr val="tx1"/>
                </a:solidFill>
              </a:rPr>
              <a:t>ope has gone beyond wishful thinking to an understanding of</a:t>
            </a:r>
            <a:br>
              <a:rPr lang="en-AU" sz="2400" dirty="0" smtClean="0">
                <a:solidFill>
                  <a:schemeClr val="tx1"/>
                </a:solidFill>
              </a:rPr>
            </a:br>
            <a:r>
              <a:rPr lang="en-AU" sz="2400" dirty="0" smtClean="0">
                <a:solidFill>
                  <a:schemeClr val="tx1"/>
                </a:solidFill>
              </a:rPr>
              <a:t>how intentional thought leads to adaptive action</a:t>
            </a:r>
            <a:endParaRPr lang="en-AU" sz="2400" dirty="0">
              <a:solidFill>
                <a:schemeClr val="tx1"/>
              </a:solidFill>
            </a:endParaRPr>
          </a:p>
        </p:txBody>
      </p:sp>
    </p:spTree>
    <p:extLst>
      <p:ext uri="{BB962C8B-B14F-4D97-AF65-F5344CB8AC3E}">
        <p14:creationId xmlns:p14="http://schemas.microsoft.com/office/powerpoint/2010/main" val="882123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628800"/>
            <a:ext cx="5760640" cy="1569660"/>
          </a:xfrm>
          <a:prstGeom prst="rect">
            <a:avLst/>
          </a:prstGeom>
          <a:noFill/>
        </p:spPr>
        <p:txBody>
          <a:bodyPr wrap="square" rtlCol="0">
            <a:spAutoFit/>
          </a:bodyPr>
          <a:lstStyle/>
          <a:p>
            <a:pPr algn="ctr"/>
            <a:r>
              <a:rPr lang="en-AU" sz="2400" dirty="0" smtClean="0"/>
              <a:t>We can get the same result we just may need to test some different pathways to get there.</a:t>
            </a:r>
          </a:p>
          <a:p>
            <a:endParaRPr lang="en-AU"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33" y="3356992"/>
            <a:ext cx="9144000" cy="3652798"/>
          </a:xfrm>
          <a:prstGeom prst="rect">
            <a:avLst/>
          </a:prstGeom>
        </p:spPr>
      </p:pic>
    </p:spTree>
    <p:extLst>
      <p:ext uri="{BB962C8B-B14F-4D97-AF65-F5344CB8AC3E}">
        <p14:creationId xmlns:p14="http://schemas.microsoft.com/office/powerpoint/2010/main" val="559418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33" y="3356992"/>
            <a:ext cx="9144000" cy="3652798"/>
          </a:xfrm>
          <a:prstGeom prst="rect">
            <a:avLst/>
          </a:prstGeom>
        </p:spPr>
      </p:pic>
      <p:sp>
        <p:nvSpPr>
          <p:cNvPr id="2" name="TextBox 1"/>
          <p:cNvSpPr txBox="1"/>
          <p:nvPr/>
        </p:nvSpPr>
        <p:spPr>
          <a:xfrm>
            <a:off x="454299" y="2677380"/>
            <a:ext cx="7359964" cy="646331"/>
          </a:xfrm>
          <a:prstGeom prst="rect">
            <a:avLst/>
          </a:prstGeom>
          <a:noFill/>
        </p:spPr>
        <p:txBody>
          <a:bodyPr wrap="none" rtlCol="0">
            <a:spAutoFit/>
          </a:bodyPr>
          <a:lstStyle/>
          <a:p>
            <a:pPr algn="ctr"/>
            <a:r>
              <a:rPr lang="en-AU" sz="3600" dirty="0" smtClean="0"/>
              <a:t>Hopeful thinking = pathways + agency </a:t>
            </a:r>
            <a:endParaRPr lang="en-AU" sz="3600" dirty="0"/>
          </a:p>
        </p:txBody>
      </p:sp>
      <p:sp>
        <p:nvSpPr>
          <p:cNvPr id="3" name="Curved Right Arrow 2"/>
          <p:cNvSpPr/>
          <p:nvPr/>
        </p:nvSpPr>
        <p:spPr>
          <a:xfrm rot="16200000">
            <a:off x="5488689" y="2295909"/>
            <a:ext cx="731520" cy="2763693"/>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5" name="Curved Right Arrow 4"/>
          <p:cNvSpPr/>
          <p:nvPr/>
        </p:nvSpPr>
        <p:spPr>
          <a:xfrm rot="5400000">
            <a:off x="5358368" y="911928"/>
            <a:ext cx="731520" cy="2736304"/>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6716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33" y="3356992"/>
            <a:ext cx="9144000" cy="3652798"/>
          </a:xfrm>
          <a:prstGeom prst="rect">
            <a:avLst/>
          </a:prstGeom>
        </p:spPr>
      </p:pic>
      <p:sp>
        <p:nvSpPr>
          <p:cNvPr id="2" name="Title 1"/>
          <p:cNvSpPr>
            <a:spLocks noGrp="1"/>
          </p:cNvSpPr>
          <p:nvPr>
            <p:ph type="ctrTitle"/>
          </p:nvPr>
        </p:nvSpPr>
        <p:spPr>
          <a:xfrm>
            <a:off x="539552" y="1412776"/>
            <a:ext cx="7772400" cy="2520280"/>
          </a:xfrm>
        </p:spPr>
        <p:txBody>
          <a:bodyPr>
            <a:noAutofit/>
          </a:bodyPr>
          <a:lstStyle/>
          <a:p>
            <a:r>
              <a:rPr lang="en-AU" sz="2400" dirty="0" smtClean="0">
                <a:latin typeface="+mn-lt"/>
              </a:rPr>
              <a:t>It is believed</a:t>
            </a:r>
            <a:br>
              <a:rPr lang="en-AU" sz="2400" dirty="0" smtClean="0">
                <a:latin typeface="+mn-lt"/>
              </a:rPr>
            </a:br>
            <a:r>
              <a:rPr lang="en-AU" sz="2400" dirty="0" smtClean="0">
                <a:latin typeface="+mn-lt"/>
              </a:rPr>
              <a:t>hopeful thinkers achieve more, and are physically and psychologically healthier than less hopeful people.</a:t>
            </a:r>
            <a:endParaRPr lang="en-AU" sz="2400" dirty="0">
              <a:latin typeface="+mn-lt"/>
            </a:endParaRPr>
          </a:p>
        </p:txBody>
      </p:sp>
    </p:spTree>
    <p:extLst>
      <p:ext uri="{BB962C8B-B14F-4D97-AF65-F5344CB8AC3E}">
        <p14:creationId xmlns:p14="http://schemas.microsoft.com/office/powerpoint/2010/main" val="2367115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33" y="3356992"/>
            <a:ext cx="9144000" cy="3652798"/>
          </a:xfrm>
          <a:prstGeom prst="rect">
            <a:avLst/>
          </a:prstGeom>
        </p:spPr>
      </p:pic>
      <p:sp>
        <p:nvSpPr>
          <p:cNvPr id="2" name="Title 1"/>
          <p:cNvSpPr>
            <a:spLocks noGrp="1"/>
          </p:cNvSpPr>
          <p:nvPr>
            <p:ph type="title"/>
          </p:nvPr>
        </p:nvSpPr>
        <p:spPr/>
        <p:txBody>
          <a:bodyPr>
            <a:normAutofit/>
          </a:bodyPr>
          <a:lstStyle/>
          <a:p>
            <a:r>
              <a:rPr lang="en-AU" sz="2400" dirty="0" smtClean="0"/>
              <a:t>Hope is to have both the will (agency) and the ways (pathways) to pursue desired goals.</a:t>
            </a:r>
            <a:endParaRPr lang="en-AU" sz="2400" dirty="0"/>
          </a:p>
        </p:txBody>
      </p:sp>
      <p:sp>
        <p:nvSpPr>
          <p:cNvPr id="3" name="Content Placeholder 2"/>
          <p:cNvSpPr>
            <a:spLocks noGrp="1"/>
          </p:cNvSpPr>
          <p:nvPr>
            <p:ph idx="1"/>
          </p:nvPr>
        </p:nvSpPr>
        <p:spPr>
          <a:xfrm>
            <a:off x="1187624" y="3212976"/>
            <a:ext cx="8229600" cy="1152128"/>
          </a:xfrm>
        </p:spPr>
        <p:txBody>
          <a:bodyPr/>
          <a:lstStyle/>
          <a:p>
            <a:pPr marL="0" indent="0">
              <a:buNone/>
            </a:pPr>
            <a:r>
              <a:rPr lang="en-AU" dirty="0" smtClean="0"/>
              <a:t> </a:t>
            </a:r>
            <a:endParaRPr lang="en-AU" dirty="0">
              <a:solidFill>
                <a:schemeClr val="bg1"/>
              </a:solidFill>
            </a:endParaRPr>
          </a:p>
        </p:txBody>
      </p:sp>
      <p:sp>
        <p:nvSpPr>
          <p:cNvPr id="5" name="Rectangle 4"/>
          <p:cNvSpPr/>
          <p:nvPr/>
        </p:nvSpPr>
        <p:spPr>
          <a:xfrm>
            <a:off x="2453554" y="2276872"/>
            <a:ext cx="4572000" cy="3046988"/>
          </a:xfrm>
          <a:prstGeom prst="rect">
            <a:avLst/>
          </a:prstGeom>
        </p:spPr>
        <p:txBody>
          <a:bodyPr>
            <a:spAutoFit/>
          </a:bodyPr>
          <a:lstStyle/>
          <a:p>
            <a:r>
              <a:rPr lang="en-AU" sz="2400" dirty="0"/>
              <a:t>Agency thinking: the level of intention, confidence and ability to follow those various pathways towards the desired future.</a:t>
            </a:r>
          </a:p>
          <a:p>
            <a:r>
              <a:rPr lang="en-AU" sz="2400" dirty="0"/>
              <a:t>Pathways thinking: the ability to generate various routes from the present to the desired future </a:t>
            </a:r>
            <a:br>
              <a:rPr lang="en-AU" sz="2400" dirty="0"/>
            </a:br>
            <a:endParaRPr lang="en-AU" sz="2400" dirty="0"/>
          </a:p>
        </p:txBody>
      </p:sp>
    </p:spTree>
    <p:extLst>
      <p:ext uri="{BB962C8B-B14F-4D97-AF65-F5344CB8AC3E}">
        <p14:creationId xmlns:p14="http://schemas.microsoft.com/office/powerpoint/2010/main" val="3957594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sz="2400" dirty="0" smtClean="0">
                <a:latin typeface="+mn-lt"/>
              </a:rPr>
              <a:t>Common Tools used in hope coaching </a:t>
            </a:r>
            <a:endParaRPr lang="en-AU" sz="2400" dirty="0">
              <a:latin typeface="+mn-lt"/>
            </a:endParaRPr>
          </a:p>
        </p:txBody>
      </p:sp>
      <p:sp>
        <p:nvSpPr>
          <p:cNvPr id="3" name="Subtitle 2"/>
          <p:cNvSpPr>
            <a:spLocks noGrp="1"/>
          </p:cNvSpPr>
          <p:nvPr>
            <p:ph type="subTitle" idx="1"/>
          </p:nvPr>
        </p:nvSpPr>
        <p:spPr/>
        <p:txBody>
          <a:bodyPr/>
          <a:lstStyle/>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33" y="3356992"/>
            <a:ext cx="9144000" cy="3652798"/>
          </a:xfrm>
          <a:prstGeom prst="rect">
            <a:avLst/>
          </a:prstGeom>
        </p:spPr>
      </p:pic>
    </p:spTree>
    <p:extLst>
      <p:ext uri="{BB962C8B-B14F-4D97-AF65-F5344CB8AC3E}">
        <p14:creationId xmlns:p14="http://schemas.microsoft.com/office/powerpoint/2010/main" val="1585369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33" y="3356992"/>
            <a:ext cx="9144000" cy="3652798"/>
          </a:xfrm>
          <a:prstGeom prst="rect">
            <a:avLst/>
          </a:prstGeom>
        </p:spPr>
      </p:pic>
      <p:sp>
        <p:nvSpPr>
          <p:cNvPr id="2" name="Title 1"/>
          <p:cNvSpPr>
            <a:spLocks noGrp="1"/>
          </p:cNvSpPr>
          <p:nvPr>
            <p:ph type="title"/>
          </p:nvPr>
        </p:nvSpPr>
        <p:spPr/>
        <p:txBody>
          <a:bodyPr>
            <a:normAutofit/>
          </a:bodyPr>
          <a:lstStyle/>
          <a:p>
            <a:r>
              <a:rPr lang="en-AU" sz="2400" dirty="0" smtClean="0"/>
              <a:t>Growth Chart</a:t>
            </a:r>
            <a:endParaRPr lang="en-AU" sz="2400" dirty="0"/>
          </a:p>
        </p:txBody>
      </p:sp>
      <p:sp>
        <p:nvSpPr>
          <p:cNvPr id="3" name="Content Placeholder 2"/>
          <p:cNvSpPr>
            <a:spLocks noGrp="1"/>
          </p:cNvSpPr>
          <p:nvPr>
            <p:ph idx="1"/>
          </p:nvPr>
        </p:nvSpPr>
        <p:spPr/>
        <p:txBody>
          <a:bodyPr>
            <a:normAutofit/>
          </a:bodyPr>
          <a:lstStyle/>
          <a:p>
            <a:r>
              <a:rPr lang="en-AU" sz="2400" dirty="0" smtClean="0"/>
              <a:t>Goals- what you want to achieve</a:t>
            </a:r>
          </a:p>
          <a:p>
            <a:r>
              <a:rPr lang="en-AU" sz="2400" dirty="0" smtClean="0"/>
              <a:t>Reality – what is happening now</a:t>
            </a:r>
          </a:p>
          <a:p>
            <a:r>
              <a:rPr lang="en-AU" sz="2400" dirty="0" smtClean="0"/>
              <a:t>Options- what can you do about it </a:t>
            </a:r>
          </a:p>
          <a:p>
            <a:r>
              <a:rPr lang="en-AU" sz="2400" dirty="0" smtClean="0"/>
              <a:t>Will- what will you do </a:t>
            </a:r>
          </a:p>
          <a:p>
            <a:r>
              <a:rPr lang="en-AU" sz="2400" dirty="0" smtClean="0"/>
              <a:t>Tactics – how's and when will you do it </a:t>
            </a:r>
          </a:p>
          <a:p>
            <a:r>
              <a:rPr lang="en-AU" sz="2400" dirty="0" smtClean="0"/>
              <a:t>Habits - how will you keep on doing it </a:t>
            </a:r>
          </a:p>
          <a:p>
            <a:endParaRPr lang="en-AU" sz="2400" dirty="0"/>
          </a:p>
        </p:txBody>
      </p:sp>
    </p:spTree>
    <p:extLst>
      <p:ext uri="{BB962C8B-B14F-4D97-AF65-F5344CB8AC3E}">
        <p14:creationId xmlns:p14="http://schemas.microsoft.com/office/powerpoint/2010/main" val="1295264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7000"/>
                    </a14:imgEffect>
                  </a14:imgLayer>
                </a14:imgProps>
              </a:ext>
              <a:ext uri="{28A0092B-C50C-407E-A947-70E740481C1C}">
                <a14:useLocalDpi xmlns:a14="http://schemas.microsoft.com/office/drawing/2010/main" val="0"/>
              </a:ext>
            </a:extLst>
          </a:blip>
          <a:stretch>
            <a:fillRect/>
          </a:stretch>
        </p:blipFill>
        <p:spPr>
          <a:xfrm>
            <a:off x="-29133" y="3356992"/>
            <a:ext cx="9144000" cy="3652798"/>
          </a:xfrm>
          <a:prstGeom prst="rect">
            <a:avLst/>
          </a:prstGeom>
          <a:effectLst>
            <a:glow>
              <a:schemeClr val="accent1">
                <a:alpha val="40000"/>
              </a:schemeClr>
            </a:glow>
          </a:effectLst>
        </p:spPr>
      </p:pic>
      <p:sp>
        <p:nvSpPr>
          <p:cNvPr id="2" name="Title 1"/>
          <p:cNvSpPr>
            <a:spLocks noGrp="1"/>
          </p:cNvSpPr>
          <p:nvPr>
            <p:ph type="ctrTitle"/>
          </p:nvPr>
        </p:nvSpPr>
        <p:spPr>
          <a:xfrm>
            <a:off x="683568" y="188641"/>
            <a:ext cx="7772400" cy="864095"/>
          </a:xfrm>
        </p:spPr>
        <p:txBody>
          <a:bodyPr>
            <a:noAutofit/>
          </a:bodyPr>
          <a:lstStyle/>
          <a:p>
            <a:r>
              <a:rPr lang="en-AU" sz="2400" u="sng" dirty="0" smtClean="0">
                <a:latin typeface="+mn-lt"/>
              </a:rPr>
              <a:t>SMART GOAL PLANNING</a:t>
            </a:r>
            <a:r>
              <a:rPr lang="en-AU" sz="3200" dirty="0" smtClean="0"/>
              <a:t/>
            </a:r>
            <a:br>
              <a:rPr lang="en-AU" sz="3200" dirty="0" smtClean="0"/>
            </a:br>
            <a:endParaRPr lang="en-AU" sz="3200" dirty="0"/>
          </a:p>
        </p:txBody>
      </p:sp>
      <p:sp>
        <p:nvSpPr>
          <p:cNvPr id="4" name="TextBox 3"/>
          <p:cNvSpPr txBox="1"/>
          <p:nvPr/>
        </p:nvSpPr>
        <p:spPr>
          <a:xfrm>
            <a:off x="313089" y="633169"/>
            <a:ext cx="8640960" cy="5447645"/>
          </a:xfrm>
          <a:prstGeom prst="rect">
            <a:avLst/>
          </a:prstGeom>
          <a:noFill/>
        </p:spPr>
        <p:txBody>
          <a:bodyPr wrap="square" rtlCol="0">
            <a:spAutoFit/>
          </a:bodyPr>
          <a:lstStyle/>
          <a:p>
            <a:r>
              <a:rPr lang="en-AU" sz="1200" dirty="0"/>
              <a:t>S – Specific</a:t>
            </a:r>
          </a:p>
          <a:p>
            <a:endParaRPr lang="en-AU" sz="1200" dirty="0"/>
          </a:p>
          <a:p>
            <a:r>
              <a:rPr lang="en-AU" sz="1200" dirty="0"/>
              <a:t>When setting a goal, be specific about what you want to accomplish. Think about this as the mission statement for your goal. This isn’t a detailed list of how you’re going to meet a goal, but it should include an answer to the popular ‘w’ questions</a:t>
            </a:r>
            <a:r>
              <a:rPr lang="en-AU" sz="1200" dirty="0" smtClean="0"/>
              <a:t>:</a:t>
            </a:r>
            <a:endParaRPr lang="en-AU" sz="1200" dirty="0"/>
          </a:p>
          <a:p>
            <a:r>
              <a:rPr lang="en-AU" sz="1200" dirty="0" smtClean="0"/>
              <a:t> </a:t>
            </a:r>
            <a:endParaRPr lang="en-AU" sz="1200" dirty="0"/>
          </a:p>
          <a:p>
            <a:r>
              <a:rPr lang="en-AU" sz="1200" dirty="0"/>
              <a:t>M – Measurable</a:t>
            </a:r>
          </a:p>
          <a:p>
            <a:endParaRPr lang="en-AU" sz="1200" dirty="0"/>
          </a:p>
          <a:p>
            <a:r>
              <a:rPr lang="en-AU" sz="1200" dirty="0"/>
              <a:t>What metrics are you going to use to determine if you meet the goal? This makes a goal more tangible because it provides a way to measure progress. If it’s a project that’s going to take a few months to complete, then set some milestones by considering specific tasks to accomplish</a:t>
            </a:r>
            <a:r>
              <a:rPr lang="en-AU" sz="1200" dirty="0" smtClean="0"/>
              <a:t>.</a:t>
            </a:r>
          </a:p>
          <a:p>
            <a:endParaRPr lang="en-AU" sz="1200" dirty="0" smtClean="0"/>
          </a:p>
          <a:p>
            <a:r>
              <a:rPr lang="en-AU" sz="1200" dirty="0"/>
              <a:t>A – Achievable</a:t>
            </a:r>
          </a:p>
          <a:p>
            <a:endParaRPr lang="en-AU" sz="1200" dirty="0"/>
          </a:p>
          <a:p>
            <a:r>
              <a:rPr lang="en-AU" sz="1200" dirty="0"/>
              <a:t>This focuses on how important a goal is to you and what you can do to make it attainable and may require developing new skills and changing attitudes. The goal is meant to inspire motivation, not discouragement. Think about how to accomplish the goal and if you have the tools/skills needed. If you don’t currently possess those tools/skills, consider what it would take to attain them.</a:t>
            </a:r>
          </a:p>
          <a:p>
            <a:endParaRPr lang="en-AU" sz="1200" dirty="0"/>
          </a:p>
          <a:p>
            <a:r>
              <a:rPr lang="en-AU" sz="1200" dirty="0"/>
              <a:t>R – Relevant</a:t>
            </a:r>
          </a:p>
          <a:p>
            <a:endParaRPr lang="en-AU" sz="1200" dirty="0"/>
          </a:p>
          <a:p>
            <a:r>
              <a:rPr lang="en-AU" sz="1200" dirty="0"/>
              <a:t>Relevance refers focusing on something that makes sense with the broader business goals. For example, if the goal is to launch a new product, it should be something that’s in alignment with the overall business objectives. Your team may be able to launch a new consumer product, but if your company is a B2B that is not expanding into the consumer market, then the goal wouldn’t be relevant. </a:t>
            </a:r>
          </a:p>
          <a:p>
            <a:endParaRPr lang="en-AU" sz="1200" dirty="0"/>
          </a:p>
          <a:p>
            <a:r>
              <a:rPr lang="en-AU" sz="1200" dirty="0"/>
              <a:t>T – Time-Bound</a:t>
            </a:r>
          </a:p>
          <a:p>
            <a:endParaRPr lang="en-AU" sz="1200" dirty="0"/>
          </a:p>
          <a:p>
            <a:r>
              <a:rPr lang="en-AU" sz="1200" dirty="0"/>
              <a:t>Anyone can set goals, but if it lacks realistic timing, chances are you’re not going to succeed. </a:t>
            </a:r>
            <a:r>
              <a:rPr lang="en-AU" sz="1200" dirty="0" smtClean="0"/>
              <a:t> </a:t>
            </a:r>
            <a:r>
              <a:rPr lang="en-AU" sz="1200" dirty="0"/>
              <a:t>Ask specific questions about the goal deadline and what can be accomplished within that time period. If the goal will take three months to complete, it’s useful to define what should be achieved half-way through the process. Providing time constraints also creates a sense of urgency.</a:t>
            </a:r>
          </a:p>
          <a:p>
            <a:endParaRPr lang="en-AU" sz="1200" dirty="0"/>
          </a:p>
        </p:txBody>
      </p:sp>
    </p:spTree>
    <p:extLst>
      <p:ext uri="{BB962C8B-B14F-4D97-AF65-F5344CB8AC3E}">
        <p14:creationId xmlns:p14="http://schemas.microsoft.com/office/powerpoint/2010/main" val="206442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33" y="3356992"/>
            <a:ext cx="9144000" cy="3652798"/>
          </a:xfrm>
          <a:prstGeom prst="rect">
            <a:avLst/>
          </a:prstGeom>
        </p:spPr>
      </p:pic>
      <p:sp>
        <p:nvSpPr>
          <p:cNvPr id="2" name="Title 1"/>
          <p:cNvSpPr>
            <a:spLocks noGrp="1"/>
          </p:cNvSpPr>
          <p:nvPr>
            <p:ph type="ctrTitle"/>
          </p:nvPr>
        </p:nvSpPr>
        <p:spPr/>
        <p:txBody>
          <a:bodyPr>
            <a:noAutofit/>
          </a:bodyPr>
          <a:lstStyle/>
          <a:p>
            <a:r>
              <a:rPr lang="en-AU" sz="2400" dirty="0" smtClean="0">
                <a:latin typeface="+mn-lt"/>
              </a:rPr>
              <a:t>Snyder et al. (1991) characterized hope as</a:t>
            </a:r>
            <a:br>
              <a:rPr lang="en-AU" sz="2400" dirty="0" smtClean="0">
                <a:latin typeface="+mn-lt"/>
              </a:rPr>
            </a:br>
            <a:r>
              <a:rPr lang="en-AU" sz="2400" dirty="0" smtClean="0">
                <a:latin typeface="+mn-lt"/>
              </a:rPr>
              <a:t>A human strength manifested in capacities to:</a:t>
            </a:r>
            <a:br>
              <a:rPr lang="en-AU" sz="2400" dirty="0" smtClean="0">
                <a:latin typeface="+mn-lt"/>
              </a:rPr>
            </a:br>
            <a:r>
              <a:rPr lang="en-AU" sz="2400" dirty="0" smtClean="0">
                <a:latin typeface="+mn-lt"/>
              </a:rPr>
              <a:t> (a) clearly conceptualize goals (goals</a:t>
            </a:r>
            <a:br>
              <a:rPr lang="en-AU" sz="2400" dirty="0" smtClean="0">
                <a:latin typeface="+mn-lt"/>
              </a:rPr>
            </a:br>
            <a:r>
              <a:rPr lang="en-AU" sz="2400" dirty="0" smtClean="0">
                <a:latin typeface="+mn-lt"/>
              </a:rPr>
              <a:t>thinking),</a:t>
            </a:r>
            <a:br>
              <a:rPr lang="en-AU" sz="2400" dirty="0" smtClean="0">
                <a:latin typeface="+mn-lt"/>
              </a:rPr>
            </a:br>
            <a:r>
              <a:rPr lang="en-AU" sz="2400" dirty="0" smtClean="0">
                <a:latin typeface="+mn-lt"/>
              </a:rPr>
              <a:t> (b) develop the specific strategies to reach those goals (pathways thinking),</a:t>
            </a:r>
            <a:br>
              <a:rPr lang="en-AU" sz="2400" dirty="0" smtClean="0">
                <a:latin typeface="+mn-lt"/>
              </a:rPr>
            </a:br>
            <a:r>
              <a:rPr lang="en-AU" sz="2400" dirty="0" smtClean="0">
                <a:latin typeface="+mn-lt"/>
              </a:rPr>
              <a:t> (c) initiate and sustain the motivation for using those strategies (agency thinking</a:t>
            </a:r>
            <a:r>
              <a:rPr lang="en-AU" sz="3600" dirty="0" smtClean="0">
                <a:latin typeface="+mn-lt"/>
              </a:rPr>
              <a:t>).</a:t>
            </a:r>
            <a:endParaRPr lang="en-AU" sz="3600" dirty="0">
              <a:latin typeface="+mn-lt"/>
            </a:endParaRPr>
          </a:p>
        </p:txBody>
      </p:sp>
    </p:spTree>
    <p:extLst>
      <p:ext uri="{BB962C8B-B14F-4D97-AF65-F5344CB8AC3E}">
        <p14:creationId xmlns:p14="http://schemas.microsoft.com/office/powerpoint/2010/main" val="1526808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33" y="3356992"/>
            <a:ext cx="9144000" cy="3652798"/>
          </a:xfrm>
          <a:prstGeom prst="rect">
            <a:avLst/>
          </a:prstGeom>
        </p:spPr>
      </p:pic>
      <p:sp>
        <p:nvSpPr>
          <p:cNvPr id="2" name="TextBox 1"/>
          <p:cNvSpPr txBox="1"/>
          <p:nvPr/>
        </p:nvSpPr>
        <p:spPr>
          <a:xfrm>
            <a:off x="1115616" y="1628800"/>
            <a:ext cx="7506157" cy="3416320"/>
          </a:xfrm>
          <a:prstGeom prst="rect">
            <a:avLst/>
          </a:prstGeom>
          <a:noFill/>
        </p:spPr>
        <p:txBody>
          <a:bodyPr wrap="none" rtlCol="0">
            <a:spAutoFit/>
          </a:bodyPr>
          <a:lstStyle/>
          <a:p>
            <a:pPr algn="ctr"/>
            <a:r>
              <a:rPr lang="en-AU" sz="2400" dirty="0" smtClean="0"/>
              <a:t>So what is HOPE???</a:t>
            </a:r>
          </a:p>
          <a:p>
            <a:pPr algn="ctr"/>
            <a:endParaRPr lang="en-AU" sz="2400" dirty="0"/>
          </a:p>
          <a:p>
            <a:pPr algn="ctr"/>
            <a:r>
              <a:rPr lang="en-AU" sz="2400" dirty="0" smtClean="0"/>
              <a:t>Hope explained simply </a:t>
            </a:r>
          </a:p>
          <a:p>
            <a:pPr algn="ctr"/>
            <a:endParaRPr lang="en-AU" sz="2400" dirty="0"/>
          </a:p>
          <a:p>
            <a:pPr algn="ctr"/>
            <a:r>
              <a:rPr lang="en-AU" sz="2400" dirty="0" smtClean="0"/>
              <a:t>“The belief that the future will be better than the present, </a:t>
            </a:r>
          </a:p>
          <a:p>
            <a:pPr algn="ctr"/>
            <a:r>
              <a:rPr lang="en-AU" sz="2400" dirty="0"/>
              <a:t> </a:t>
            </a:r>
            <a:r>
              <a:rPr lang="en-AU" sz="2400" dirty="0" smtClean="0"/>
              <a:t>                                            along with</a:t>
            </a:r>
          </a:p>
          <a:p>
            <a:pPr algn="ctr"/>
            <a:r>
              <a:rPr lang="en-AU" sz="2400" dirty="0"/>
              <a:t>t</a:t>
            </a:r>
            <a:r>
              <a:rPr lang="en-AU" sz="2400" dirty="0" smtClean="0"/>
              <a:t>he belief you have the power to make it so.” </a:t>
            </a:r>
          </a:p>
          <a:p>
            <a:pPr algn="ctr"/>
            <a:endParaRPr lang="en-AU" sz="2400" dirty="0" smtClean="0"/>
          </a:p>
          <a:p>
            <a:pPr algn="ctr"/>
            <a:r>
              <a:rPr lang="en-AU" sz="2400" dirty="0" smtClean="0"/>
              <a:t>Snyder 2009</a:t>
            </a:r>
            <a:endParaRPr lang="en-AU" sz="2400" dirty="0"/>
          </a:p>
        </p:txBody>
      </p:sp>
    </p:spTree>
    <p:extLst>
      <p:ext uri="{BB962C8B-B14F-4D97-AF65-F5344CB8AC3E}">
        <p14:creationId xmlns:p14="http://schemas.microsoft.com/office/powerpoint/2010/main" val="1788086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33" y="3356992"/>
            <a:ext cx="9144000" cy="3652798"/>
          </a:xfrm>
          <a:prstGeom prst="rect">
            <a:avLst/>
          </a:prstGeom>
        </p:spPr>
      </p:pic>
      <p:sp>
        <p:nvSpPr>
          <p:cNvPr id="2" name="Title 1"/>
          <p:cNvSpPr>
            <a:spLocks noGrp="1"/>
          </p:cNvSpPr>
          <p:nvPr>
            <p:ph type="title"/>
          </p:nvPr>
        </p:nvSpPr>
        <p:spPr/>
        <p:txBody>
          <a:bodyPr/>
          <a:lstStyle/>
          <a:p>
            <a:r>
              <a:rPr lang="en-AU" dirty="0" smtClean="0"/>
              <a:t>Hope and Goals </a:t>
            </a:r>
            <a:endParaRPr lang="en-AU" dirty="0"/>
          </a:p>
        </p:txBody>
      </p:sp>
      <p:sp>
        <p:nvSpPr>
          <p:cNvPr id="4" name="Content Placeholder 3"/>
          <p:cNvSpPr>
            <a:spLocks noGrp="1"/>
          </p:cNvSpPr>
          <p:nvPr>
            <p:ph idx="1"/>
          </p:nvPr>
        </p:nvSpPr>
        <p:spPr/>
        <p:txBody>
          <a:bodyPr/>
          <a:lstStyle/>
          <a:p>
            <a:endParaRPr lang="en-AU" dirty="0"/>
          </a:p>
        </p:txBody>
      </p:sp>
      <p:sp>
        <p:nvSpPr>
          <p:cNvPr id="3" name="TextBox 2"/>
          <p:cNvSpPr txBox="1"/>
          <p:nvPr/>
        </p:nvSpPr>
        <p:spPr>
          <a:xfrm>
            <a:off x="207298" y="2276872"/>
            <a:ext cx="8937318" cy="2677656"/>
          </a:xfrm>
          <a:prstGeom prst="rect">
            <a:avLst/>
          </a:prstGeom>
          <a:noFill/>
        </p:spPr>
        <p:txBody>
          <a:bodyPr wrap="none" rtlCol="0">
            <a:spAutoFit/>
          </a:bodyPr>
          <a:lstStyle/>
          <a:p>
            <a:r>
              <a:rPr lang="en-AU" sz="2400" dirty="0" smtClean="0"/>
              <a:t>Goals</a:t>
            </a:r>
          </a:p>
          <a:p>
            <a:pPr marL="285750" indent="-285750">
              <a:buFont typeface="Arial" panose="020B0604020202020204" pitchFamily="34" charset="0"/>
              <a:buChar char="•"/>
            </a:pPr>
            <a:r>
              <a:rPr lang="en-AU" sz="2400" dirty="0" smtClean="0"/>
              <a:t>Hope starts with the belief that future is better than present</a:t>
            </a:r>
          </a:p>
          <a:p>
            <a:pPr marL="285750" indent="-285750">
              <a:buFont typeface="Arial" panose="020B0604020202020204" pitchFamily="34" charset="0"/>
              <a:buChar char="•"/>
            </a:pPr>
            <a:r>
              <a:rPr lang="en-AU" sz="2400" dirty="0" smtClean="0"/>
              <a:t>Goals are mental targets that guide human action sequences</a:t>
            </a:r>
          </a:p>
          <a:p>
            <a:pPr marL="285750" indent="-285750">
              <a:buFont typeface="Arial" panose="020B0604020202020204" pitchFamily="34" charset="0"/>
              <a:buChar char="•"/>
            </a:pPr>
            <a:r>
              <a:rPr lang="en-AU" sz="2400" dirty="0" smtClean="0"/>
              <a:t>Goal thoughts form the basis of hope theory </a:t>
            </a:r>
          </a:p>
          <a:p>
            <a:pPr marL="285750" indent="-285750">
              <a:buFont typeface="Arial" panose="020B0604020202020204" pitchFamily="34" charset="0"/>
              <a:buChar char="•"/>
            </a:pPr>
            <a:r>
              <a:rPr lang="en-AU" sz="2400" dirty="0" smtClean="0"/>
              <a:t>Can be statements or images</a:t>
            </a:r>
          </a:p>
          <a:p>
            <a:pPr marL="285750" indent="-285750">
              <a:buFont typeface="Arial" panose="020B0604020202020204" pitchFamily="34" charset="0"/>
              <a:buChar char="•"/>
            </a:pPr>
            <a:r>
              <a:rPr lang="en-AU" sz="2400" dirty="0" smtClean="0"/>
              <a:t>Hope flourishes when probability of goal attainment is intermediate</a:t>
            </a:r>
          </a:p>
          <a:p>
            <a:r>
              <a:rPr lang="en-AU" sz="2400" dirty="0" smtClean="0"/>
              <a:t>(</a:t>
            </a:r>
            <a:r>
              <a:rPr lang="en-AU" sz="2400" dirty="0" err="1" smtClean="0"/>
              <a:t>Averill,catlin,Chon</a:t>
            </a:r>
            <a:r>
              <a:rPr lang="en-AU" sz="2400" dirty="0" smtClean="0"/>
              <a:t> 1990)</a:t>
            </a:r>
            <a:endParaRPr lang="en-AU" sz="2400" dirty="0"/>
          </a:p>
        </p:txBody>
      </p:sp>
    </p:spTree>
    <p:extLst>
      <p:ext uri="{BB962C8B-B14F-4D97-AF65-F5344CB8AC3E}">
        <p14:creationId xmlns:p14="http://schemas.microsoft.com/office/powerpoint/2010/main" val="6305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400" dirty="0" smtClean="0">
                <a:latin typeface="+mn-lt"/>
              </a:rPr>
              <a:t>Agency is the pathway </a:t>
            </a:r>
            <a:endParaRPr lang="en-AU" sz="2400" dirty="0">
              <a:latin typeface="+mn-lt"/>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9707" y="1600200"/>
            <a:ext cx="602458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021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5059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3726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204864"/>
            <a:ext cx="5904656" cy="830997"/>
          </a:xfrm>
          <a:prstGeom prst="rect">
            <a:avLst/>
          </a:prstGeom>
          <a:noFill/>
        </p:spPr>
        <p:txBody>
          <a:bodyPr wrap="square" rtlCol="0">
            <a:spAutoFit/>
          </a:bodyPr>
          <a:lstStyle/>
          <a:p>
            <a:pPr algn="ctr"/>
            <a:r>
              <a:rPr lang="en-AU" sz="2400" dirty="0" smtClean="0"/>
              <a:t>But sometimes the path looks a little bit like this </a:t>
            </a:r>
            <a:endParaRPr lang="en-AU"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94953"/>
            <a:ext cx="9144000" cy="3651504"/>
          </a:xfrm>
          <a:prstGeom prst="rect">
            <a:avLst/>
          </a:prstGeom>
        </p:spPr>
      </p:pic>
    </p:spTree>
    <p:extLst>
      <p:ext uri="{BB962C8B-B14F-4D97-AF65-F5344CB8AC3E}">
        <p14:creationId xmlns:p14="http://schemas.microsoft.com/office/powerpoint/2010/main" val="1034089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58215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1056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33" y="3356992"/>
            <a:ext cx="9144000" cy="3652798"/>
          </a:xfrm>
          <a:prstGeom prst="rect">
            <a:avLst/>
          </a:prstGeom>
        </p:spPr>
      </p:pic>
      <p:sp>
        <p:nvSpPr>
          <p:cNvPr id="2" name="TextBox 1"/>
          <p:cNvSpPr txBox="1"/>
          <p:nvPr/>
        </p:nvSpPr>
        <p:spPr>
          <a:xfrm>
            <a:off x="1475655" y="612187"/>
            <a:ext cx="6624736" cy="830997"/>
          </a:xfrm>
          <a:prstGeom prst="rect">
            <a:avLst/>
          </a:prstGeom>
          <a:noFill/>
        </p:spPr>
        <p:txBody>
          <a:bodyPr wrap="square" rtlCol="0">
            <a:spAutoFit/>
          </a:bodyPr>
          <a:lstStyle/>
          <a:p>
            <a:pPr algn="ctr"/>
            <a:r>
              <a:rPr lang="en-AU" sz="2400" dirty="0" smtClean="0"/>
              <a:t> </a:t>
            </a:r>
            <a:r>
              <a:rPr lang="en-AU" sz="2400" dirty="0"/>
              <a:t>A</a:t>
            </a:r>
            <a:r>
              <a:rPr lang="en-AU" sz="2400" dirty="0" smtClean="0"/>
              <a:t>gency is about the ability to find the ultimate pathway </a:t>
            </a:r>
            <a:endParaRPr lang="en-AU" sz="2400" dirty="0"/>
          </a:p>
        </p:txBody>
      </p:sp>
      <p:sp>
        <p:nvSpPr>
          <p:cNvPr id="3" name="TextBox 2"/>
          <p:cNvSpPr txBox="1"/>
          <p:nvPr/>
        </p:nvSpPr>
        <p:spPr>
          <a:xfrm>
            <a:off x="778721" y="2132856"/>
            <a:ext cx="10503196" cy="2308324"/>
          </a:xfrm>
          <a:prstGeom prst="rect">
            <a:avLst/>
          </a:prstGeom>
          <a:noFill/>
        </p:spPr>
        <p:txBody>
          <a:bodyPr wrap="none" rtlCol="0">
            <a:spAutoFit/>
          </a:bodyPr>
          <a:lstStyle/>
          <a:p>
            <a:r>
              <a:rPr lang="en-AU" sz="2400" dirty="0" smtClean="0"/>
              <a:t>AGENCY</a:t>
            </a:r>
          </a:p>
          <a:p>
            <a:pPr marL="285750" indent="-285750">
              <a:buFont typeface="Arial" panose="020B0604020202020204" pitchFamily="34" charset="0"/>
              <a:buChar char="•"/>
            </a:pPr>
            <a:r>
              <a:rPr lang="en-AU" sz="2400" dirty="0" smtClean="0"/>
              <a:t>Motivational component.</a:t>
            </a:r>
          </a:p>
          <a:p>
            <a:pPr marL="285750" indent="-285750">
              <a:buFont typeface="Arial" panose="020B0604020202020204" pitchFamily="34" charset="0"/>
              <a:buChar char="•"/>
            </a:pPr>
            <a:r>
              <a:rPr lang="en-AU" sz="2400" dirty="0" smtClean="0"/>
              <a:t>Perceived ability to use pathways to reach desired goals.</a:t>
            </a:r>
          </a:p>
          <a:p>
            <a:pPr marL="285750" indent="-285750">
              <a:buFont typeface="Arial" panose="020B0604020202020204" pitchFamily="34" charset="0"/>
              <a:buChar char="•"/>
            </a:pPr>
            <a:r>
              <a:rPr lang="en-AU" sz="2400" dirty="0" smtClean="0"/>
              <a:t>I can do this.</a:t>
            </a:r>
          </a:p>
          <a:p>
            <a:pPr marL="285750" indent="-285750">
              <a:buFont typeface="Arial" panose="020B0604020202020204" pitchFamily="34" charset="0"/>
              <a:buChar char="•"/>
            </a:pPr>
            <a:r>
              <a:rPr lang="en-AU" sz="2400" dirty="0" smtClean="0"/>
              <a:t>Agency is particularly important when faced with obstacles – it helps you to find </a:t>
            </a:r>
          </a:p>
          <a:p>
            <a:r>
              <a:rPr lang="en-AU" sz="2400" dirty="0" smtClean="0"/>
              <a:t>An alternate path. </a:t>
            </a:r>
            <a:endParaRPr lang="en-AU" sz="2400" dirty="0"/>
          </a:p>
        </p:txBody>
      </p:sp>
    </p:spTree>
    <p:extLst>
      <p:ext uri="{BB962C8B-B14F-4D97-AF65-F5344CB8AC3E}">
        <p14:creationId xmlns:p14="http://schemas.microsoft.com/office/powerpoint/2010/main" val="676203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6154</TotalTime>
  <Words>620</Words>
  <Application>Microsoft Office PowerPoint</Application>
  <PresentationFormat>On-screen Show (4:3)</PresentationFormat>
  <Paragraphs>64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Snyder’s hope theory,</vt:lpstr>
      <vt:lpstr>Snyder et al. (1991) characterized hope as A human strength manifested in capacities to:  (a) clearly conceptualize goals (goals thinking),  (b) develop the specific strategies to reach those goals (pathways thinking),  (c) initiate and sustain the motivation for using those strategies (agency thinking).</vt:lpstr>
      <vt:lpstr>PowerPoint Presentation</vt:lpstr>
      <vt:lpstr>Hope and Goals </vt:lpstr>
      <vt:lpstr>Agency is the pathway </vt:lpstr>
      <vt:lpstr>PowerPoint Presentation</vt:lpstr>
      <vt:lpstr>PowerPoint Presentation</vt:lpstr>
      <vt:lpstr>PowerPoint Presentation</vt:lpstr>
      <vt:lpstr>PowerPoint Presentation</vt:lpstr>
      <vt:lpstr>PowerPoint Presentation</vt:lpstr>
      <vt:lpstr>PowerPoint Presentation</vt:lpstr>
      <vt:lpstr>It is believed hopeful thinkers achieve more, and are physically and psychologically healthier than less hopeful people.</vt:lpstr>
      <vt:lpstr>Hope is to have both the will (agency) and the ways (pathways) to pursue desired goals.</vt:lpstr>
      <vt:lpstr>Common Tools used in hope coaching </vt:lpstr>
      <vt:lpstr>Growth Chart</vt:lpstr>
      <vt:lpstr>SMART GOAL PLANNING </vt:lpstr>
    </vt:vector>
  </TitlesOfParts>
  <Company>Georgiana Molloy Anglican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Treloar</dc:creator>
  <cp:lastModifiedBy>Deborah Treloar</cp:lastModifiedBy>
  <cp:revision>27</cp:revision>
  <dcterms:created xsi:type="dcterms:W3CDTF">2015-06-08T06:25:47Z</dcterms:created>
  <dcterms:modified xsi:type="dcterms:W3CDTF">2017-02-07T04:16:04Z</dcterms:modified>
</cp:coreProperties>
</file>